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71" r:id="rId5"/>
    <p:sldId id="260" r:id="rId6"/>
    <p:sldId id="272" r:id="rId7"/>
    <p:sldId id="273" r:id="rId8"/>
    <p:sldId id="261" r:id="rId9"/>
    <p:sldId id="274" r:id="rId10"/>
    <p:sldId id="262" r:id="rId11"/>
    <p:sldId id="275" r:id="rId12"/>
    <p:sldId id="263" r:id="rId13"/>
    <p:sldId id="276" r:id="rId14"/>
    <p:sldId id="264" r:id="rId15"/>
    <p:sldId id="265" r:id="rId16"/>
    <p:sldId id="269" r:id="rId17"/>
    <p:sldId id="278" r:id="rId18"/>
    <p:sldId id="270" r:id="rId19"/>
    <p:sldId id="266" r:id="rId20"/>
    <p:sldId id="277" r:id="rId21"/>
    <p:sldId id="268" r:id="rId22"/>
    <p:sldId id="267" r:id="rId2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336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7B7A15C7-8D5F-5570-2971-5C3841E76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078BEB47-518F-0062-DFE0-22B08B3A36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5AA535AA-057F-9C43-9E96-51BD15019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14FE6-B514-4DB8-9A4F-56ACE4A1624E}" type="datetimeFigureOut">
              <a:rPr lang="it-IT" smtClean="0"/>
              <a:pPr/>
              <a:t>16/03/2024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795D38D3-698F-0D3B-F8AF-8C1D36A7E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89017F39-93E6-2326-8B43-AF9D1DEC9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10B6C-C1BA-4D5F-BB0F-684CE7E3610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145403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3475875A-DC39-1878-506B-5DE028C61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0B9F3ED8-45A3-1650-54D2-BFDEAA5866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7B13E115-51B5-8362-E6C9-743132D4C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14FE6-B514-4DB8-9A4F-56ACE4A1624E}" type="datetimeFigureOut">
              <a:rPr lang="it-IT" smtClean="0"/>
              <a:pPr/>
              <a:t>16/03/2024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AEC59E12-2FF2-2F3E-20BE-D891F6C4D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67033DA5-1157-5DF2-D5CE-3BF80FC7C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10B6C-C1BA-4D5F-BB0F-684CE7E3610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611776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xmlns="" id="{697CA7D2-A195-EB23-5225-5BA697D002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DDDDA644-968C-09FC-5166-D70C6C967D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23E896A1-C3BA-E9CE-0808-FBE8B7B61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14FE6-B514-4DB8-9A4F-56ACE4A1624E}" type="datetimeFigureOut">
              <a:rPr lang="it-IT" smtClean="0"/>
              <a:pPr/>
              <a:t>16/03/2024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D9956851-3BC0-0591-1D70-2B1B83C16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78264CAE-C74F-A987-F066-DB2A0DC46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10B6C-C1BA-4D5F-BB0F-684CE7E3610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61873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A4B9B9F8-F8C8-14CF-D430-4A89406BA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D2239157-0089-0BA2-7AB6-3A4D7D9CED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BB53859D-197B-1FAC-6CAD-403F024E3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14FE6-B514-4DB8-9A4F-56ACE4A1624E}" type="datetimeFigureOut">
              <a:rPr lang="it-IT" smtClean="0"/>
              <a:pPr/>
              <a:t>16/03/2024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099DACE0-FD89-DC44-0F3B-5B9D31982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9C42273A-17E8-CA4D-F6E3-243CE8B93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10B6C-C1BA-4D5F-BB0F-684CE7E3610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737796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713B551C-33F4-D2EB-B9EA-4A6E0BEB3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3E92166C-F3A4-135D-94C8-6479CB4E5A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0DFE3DFC-7882-D2E9-12CE-711207D90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14FE6-B514-4DB8-9A4F-56ACE4A1624E}" type="datetimeFigureOut">
              <a:rPr lang="it-IT" smtClean="0"/>
              <a:pPr/>
              <a:t>16/03/2024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8665D21B-E860-B2C4-AF7A-1981C79FC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D8161B7F-3AA7-EDBD-6584-EBB329A6A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10B6C-C1BA-4D5F-BB0F-684CE7E3610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376392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B09E7087-8A36-C6DF-2D4B-DEA074BE9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AB79B642-B304-D9D9-9EC7-C7C394D18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D8BD56BE-4E03-D213-3C88-FDEE2AE093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017C1CC7-42CA-0616-9F92-9DC7E2A72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14FE6-B514-4DB8-9A4F-56ACE4A1624E}" type="datetimeFigureOut">
              <a:rPr lang="it-IT" smtClean="0"/>
              <a:pPr/>
              <a:t>16/03/2024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D65D5B06-69C1-2315-B350-41D6A72B8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05248CDF-63F9-DBA8-5424-3D5283819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10B6C-C1BA-4D5F-BB0F-684CE7E3610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889802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B8436353-245A-187A-EEBC-25CBFA083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003D3272-7B72-CB95-019F-6E17990575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8A042F6C-FDB2-6685-FB54-816E08F5BD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xmlns="" id="{23D9CA69-CDA5-632C-CE98-489A2C01D1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xmlns="" id="{1BC7E0F6-C68A-9ADD-DB37-3FE495D435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xmlns="" id="{E2FE8902-0732-4F1B-A441-40AC2A285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14FE6-B514-4DB8-9A4F-56ACE4A1624E}" type="datetimeFigureOut">
              <a:rPr lang="it-IT" smtClean="0"/>
              <a:pPr/>
              <a:t>16/03/2024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xmlns="" id="{2B05F7C6-56DE-27CC-8A5C-DC8ADC8E3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xmlns="" id="{E27E5A39-26CD-883A-B2ED-B8ADB85A0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10B6C-C1BA-4D5F-BB0F-684CE7E3610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945810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80DE4577-FB2E-7284-15D2-5BA088FF4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xmlns="" id="{EA5DF4FA-6330-5A79-D0B6-F691E0CDF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14FE6-B514-4DB8-9A4F-56ACE4A1624E}" type="datetimeFigureOut">
              <a:rPr lang="it-IT" smtClean="0"/>
              <a:pPr/>
              <a:t>16/03/2024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xmlns="" id="{5292FE8C-1859-9EFC-E1AD-9AFC69CF7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D4E9E9BE-A7CC-E40C-C274-0E06F7C0A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10B6C-C1BA-4D5F-BB0F-684CE7E3610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053554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xmlns="" id="{C51FC775-6BDB-B149-A72F-E3E974ADF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14FE6-B514-4DB8-9A4F-56ACE4A1624E}" type="datetimeFigureOut">
              <a:rPr lang="it-IT" smtClean="0"/>
              <a:pPr/>
              <a:t>16/03/2024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xmlns="" id="{774926F6-CADD-C139-8352-18A13892C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894CF801-3CB0-3E35-0339-20C8DB0AB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10B6C-C1BA-4D5F-BB0F-684CE7E3610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308473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F09AFA66-8B35-A7D0-DCCF-2B23B1A52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DF809E63-9A6D-98D6-EC7D-A512EEF27A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8A8A5FEF-F358-0E72-36C8-C0189A2B2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DE13A24F-7673-5C37-2AAC-75AB68BE1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14FE6-B514-4DB8-9A4F-56ACE4A1624E}" type="datetimeFigureOut">
              <a:rPr lang="it-IT" smtClean="0"/>
              <a:pPr/>
              <a:t>16/03/2024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B6D1A1ED-2E04-E127-3B54-A5BD15A97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A0B55DC8-B26E-7082-96D6-AA957E445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10B6C-C1BA-4D5F-BB0F-684CE7E3610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743670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1C90B758-991A-95AB-B540-A2CFDAABD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xmlns="" id="{45C2C9E0-B6E3-FDE4-1A9A-DBCCAD553F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8B485291-4CE3-35B4-8DF9-A880288BFC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5E09B99B-05B4-0150-6D34-CD85191BF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14FE6-B514-4DB8-9A4F-56ACE4A1624E}" type="datetimeFigureOut">
              <a:rPr lang="it-IT" smtClean="0"/>
              <a:pPr/>
              <a:t>16/03/2024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85B8B842-E0F7-4702-E8E0-2258B124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79EF5424-DB9F-B107-C70E-647299AD9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10B6C-C1BA-4D5F-BB0F-684CE7E3610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325284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xmlns="" id="{A1D80730-67D0-0335-158A-C2DD5716A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F47B74E0-5F04-CAB8-95F9-B9D4C3C44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7BEF9EF5-0215-DFEE-4A49-6CC9C7887A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514FE6-B514-4DB8-9A4F-56ACE4A1624E}" type="datetimeFigureOut">
              <a:rPr lang="it-IT" smtClean="0"/>
              <a:pPr/>
              <a:t>16/03/2024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4FBE18DB-8260-8B7F-1B07-0BB6F9D8B5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68E4C7FB-FA6B-03BC-1223-4F4D2FEA4B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310B6C-C1BA-4D5F-BB0F-684CE7E3610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39680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xmlns="" id="{2215C6C6-E45C-4179-9FC1-E8A4C1D474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5FE9FE4C-C9E0-4C54-8010-EA9D29CD4D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 rot="5400000">
            <a:off x="-1564726" y="1890469"/>
            <a:ext cx="5860051" cy="2079143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56FAD6EF-0374-46BD-901E-E901DCA01F5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4847ABE-275E-4DCA-B164-A672D517FBC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3776B14B-F2F4-4825-8DA8-8C7A0F2B39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79528" y="466344"/>
            <a:ext cx="11111729" cy="59178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 descr="Immagine che contiene testo, logo, Carattere, grafica">
            <a:extLst>
              <a:ext uri="{FF2B5EF4-FFF2-40B4-BE49-F238E27FC236}">
                <a16:creationId xmlns:a16="http://schemas.microsoft.com/office/drawing/2014/main" xmlns="" id="{AE4B302B-4691-8596-49FC-F31460F607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41"/>
          <a:stretch/>
        </p:blipFill>
        <p:spPr>
          <a:xfrm>
            <a:off x="838200" y="704765"/>
            <a:ext cx="10628376" cy="544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412190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immagine 5" descr="Immagine che contiene interno, vestiti, arredo, muro&#10;&#10;Descrizione generata automaticamente">
            <a:extLst>
              <a:ext uri="{FF2B5EF4-FFF2-40B4-BE49-F238E27FC236}">
                <a16:creationId xmlns:a16="http://schemas.microsoft.com/office/drawing/2014/main" xmlns="" id="{25370973-2CDC-8A59-FB76-FB9478B71B5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08" r="2508"/>
          <a:stretch>
            <a:fillRect/>
          </a:stretch>
        </p:blipFill>
        <p:spPr/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9A4BE1C0-F8D6-72A9-FF59-86180A9560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7839" y="855678"/>
            <a:ext cx="4639111" cy="3624044"/>
          </a:xfrm>
        </p:spPr>
        <p:txBody>
          <a:bodyPr>
            <a:normAutofit/>
          </a:bodyPr>
          <a:lstStyle/>
          <a:p>
            <a:r>
              <a:rPr lang="it-IT" sz="3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è stato negli anni 80 Presidente della SOMS di Borgo Po a Torino, ridandone vitalità e lustro, nonché, curatore degli archivi storici della stessa SOMS, ma anche delle altre SOMS piemontesi;</a:t>
            </a:r>
          </a:p>
          <a:p>
            <a:endParaRPr lang="it-IT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sz="2800" dirty="0"/>
          </a:p>
        </p:txBody>
      </p:sp>
      <p:pic>
        <p:nvPicPr>
          <p:cNvPr id="3" name="Immagine 2" descr="Immagine che contiene testo, Carattere, logo, poster&#10;&#10;Descrizione generata automaticamente">
            <a:extLst>
              <a:ext uri="{FF2B5EF4-FFF2-40B4-BE49-F238E27FC236}">
                <a16:creationId xmlns:a16="http://schemas.microsoft.com/office/drawing/2014/main" xmlns="" id="{31D32BEA-1128-3483-D386-8740C3CD93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62806" y="4479722"/>
            <a:ext cx="2219635" cy="195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90830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immagine 5" descr="Immagine che contiene vestiti, uomo, muro, interno&#10;&#10;Descrizione generata automaticamente">
            <a:extLst>
              <a:ext uri="{FF2B5EF4-FFF2-40B4-BE49-F238E27FC236}">
                <a16:creationId xmlns:a16="http://schemas.microsoft.com/office/drawing/2014/main" xmlns="" id="{CBB8D574-D249-9283-7978-B6EF51141C8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60" t="26042" r="15755"/>
          <a:stretch/>
        </p:blipFill>
        <p:spPr>
          <a:xfrm>
            <a:off x="6920918" y="570452"/>
            <a:ext cx="4781726" cy="3604411"/>
          </a:xfrm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8C743B44-CB65-E02A-D6AA-B1B932467E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9356" y="570453"/>
            <a:ext cx="6107566" cy="2952924"/>
          </a:xfrm>
        </p:spPr>
        <p:txBody>
          <a:bodyPr>
            <a:normAutofit/>
          </a:bodyPr>
          <a:lstStyle/>
          <a:p>
            <a:r>
              <a:rPr lang="it-IT" sz="2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Promotore, fra gli altri, di tantissime attività nella promozione del movimento mutualistico piemontese, tra i quali, la produzione del primo censimento delle SOMS piemontesi iniziato nel 1984 e conclusosi nel 1989 con la pubblicazione dei relativi atti</a:t>
            </a:r>
            <a:endParaRPr lang="it-IT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sz="2800" dirty="0"/>
          </a:p>
        </p:txBody>
      </p:sp>
      <p:pic>
        <p:nvPicPr>
          <p:cNvPr id="3" name="Immagine 2" descr="Immagine che contiene interno, muro, uomo, tavolo&#10;&#10;Descrizione generata automaticamente">
            <a:extLst>
              <a:ext uri="{FF2B5EF4-FFF2-40B4-BE49-F238E27FC236}">
                <a16:creationId xmlns:a16="http://schemas.microsoft.com/office/drawing/2014/main" xmlns="" id="{9134ECED-DAA2-FF85-7EAD-C5FE302CE5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730" b="11805"/>
          <a:stretch/>
        </p:blipFill>
        <p:spPr>
          <a:xfrm>
            <a:off x="489356" y="3514987"/>
            <a:ext cx="6107566" cy="295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226960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immagine 5" descr="Immagine che contiene vestiti, uomo, Viso umano, persona&#10;&#10;Descrizione generata automaticamente">
            <a:extLst>
              <a:ext uri="{FF2B5EF4-FFF2-40B4-BE49-F238E27FC236}">
                <a16:creationId xmlns:a16="http://schemas.microsoft.com/office/drawing/2014/main" xmlns="" id="{287C2C18-4DB7-03CC-6F75-C79BFE16D1C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08" r="2508"/>
          <a:stretch>
            <a:fillRect/>
          </a:stretch>
        </p:blipFill>
        <p:spPr/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F7DC10A6-7C0A-EA35-8938-C6CBA4AF63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995362"/>
            <a:ext cx="3932237" cy="2838407"/>
          </a:xfrm>
        </p:spPr>
        <p:txBody>
          <a:bodyPr>
            <a:normAutofit/>
          </a:bodyPr>
          <a:lstStyle/>
          <a:p>
            <a:r>
              <a:rPr lang="it-IT" sz="3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 contribuito in maniera determinante alla costituzione di un coordinamento regionale delle SOMS Piemontesi</a:t>
            </a:r>
            <a:endParaRPr lang="it-IT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sz="2800" dirty="0"/>
          </a:p>
        </p:txBody>
      </p:sp>
      <p:pic>
        <p:nvPicPr>
          <p:cNvPr id="7" name="Immagine 6" descr="Immagine che contiene testo, clipart, Elementi grafici, cartone animato&#10;&#10;Descrizione generata automaticamente">
            <a:extLst>
              <a:ext uri="{FF2B5EF4-FFF2-40B4-BE49-F238E27FC236}">
                <a16:creationId xmlns:a16="http://schemas.microsoft.com/office/drawing/2014/main" xmlns="" id="{4C39ED5F-933A-AF1B-4AA8-8F434C0FDA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6612" y="3833769"/>
            <a:ext cx="3962400" cy="23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499230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immagine 5" descr="Immagine che contiene vestiti, persona, uomo, edificio&#10;&#10;Descrizione generata automaticamente">
            <a:extLst>
              <a:ext uri="{FF2B5EF4-FFF2-40B4-BE49-F238E27FC236}">
                <a16:creationId xmlns:a16="http://schemas.microsoft.com/office/drawing/2014/main" xmlns="" id="{DF2838DB-6154-C3AC-F377-D59E0477AF1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64" r="7764"/>
          <a:stretch>
            <a:fillRect/>
          </a:stretch>
        </p:blipFill>
        <p:spPr/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AD08D6D3-6CC9-6C75-67C0-FED8305E6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113183"/>
            <a:ext cx="4118106" cy="4755805"/>
          </a:xfrm>
        </p:spPr>
        <p:txBody>
          <a:bodyPr>
            <a:normAutofit/>
          </a:bodyPr>
          <a:lstStyle/>
          <a:p>
            <a:r>
              <a:rPr lang="it-IT" sz="2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attraverso il coordinamento è stato capace nel 1990 di ottenere dalla Regione Piemonte una tra le prime leggi regionali, che dessero un giusto riconoscimento alle SOMS in ambito locale e regionale, segnando anche la strada per tutte le altre SOMS delle regioni italiane;</a:t>
            </a:r>
            <a:endParaRPr lang="it-IT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xmlns="" val="18723101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7E05B449-EE8F-AB6D-4E63-D72313A4DC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987425"/>
            <a:ext cx="3932237" cy="4881563"/>
          </a:xfrm>
        </p:spPr>
        <p:txBody>
          <a:bodyPr>
            <a:normAutofit fontScale="92500"/>
          </a:bodyPr>
          <a:lstStyle/>
          <a:p>
            <a:r>
              <a:rPr lang="it-IT" sz="2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è stato fra gli altri, uno dei principali artefici, delle modifiche apportate alla legge istitutrice delle SOMS, la 3818 del 1886, e dei successivi decreti di adeguamento, che lo hanno visto come un attento conoscitore esperto delle problematiche legislative, amministrative e sociali dei nostri sodalizi, nei confronti dei ministeri di competenza</a:t>
            </a:r>
            <a:endParaRPr lang="it-IT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sz="2400" dirty="0"/>
          </a:p>
        </p:txBody>
      </p:sp>
      <p:pic>
        <p:nvPicPr>
          <p:cNvPr id="8" name="Segnaposto immagine 7" descr="Immagine che contiene vestiti, persona, calzature, edificio&#10;&#10;Descrizione generata automaticamente">
            <a:extLst>
              <a:ext uri="{FF2B5EF4-FFF2-40B4-BE49-F238E27FC236}">
                <a16:creationId xmlns:a16="http://schemas.microsoft.com/office/drawing/2014/main" xmlns="" id="{D580A0E5-5B4E-519A-663B-44867D77E56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08" r="250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2500037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xmlns="" id="{C79C1C96-171C-C899-3038-23F494304FA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428" b="12428"/>
          <a:stretch>
            <a:fillRect/>
          </a:stretch>
        </p:blipFill>
        <p:spPr>
          <a:xfrm>
            <a:off x="6199464" y="558841"/>
            <a:ext cx="3634911" cy="2870159"/>
          </a:xfrm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1CF9C33A-E050-8354-4C8A-4254F4FFE5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914400"/>
            <a:ext cx="3932237" cy="4954588"/>
          </a:xfrm>
        </p:spPr>
        <p:txBody>
          <a:bodyPr>
            <a:normAutofit/>
          </a:bodyPr>
          <a:lstStyle/>
          <a:p>
            <a:r>
              <a:rPr lang="it-IT" sz="3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 un decennio è stato Presidente della Fondazione Centro per lo studio e la documentazione delle Società di mutuo soccorso del Piemonte </a:t>
            </a:r>
          </a:p>
          <a:p>
            <a:r>
              <a:rPr lang="it-IT" sz="3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Vice Presidente Nazionale della FIMIV;</a:t>
            </a:r>
            <a:endParaRPr lang="it-IT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sz="2800" dirty="0"/>
          </a:p>
        </p:txBody>
      </p:sp>
      <p:pic>
        <p:nvPicPr>
          <p:cNvPr id="9" name="Immagine 8" descr="Immagine che contiene testo, Carattere, Elementi grafici, logo&#10;&#10;Descrizione generata automaticamente">
            <a:extLst>
              <a:ext uri="{FF2B5EF4-FFF2-40B4-BE49-F238E27FC236}">
                <a16:creationId xmlns:a16="http://schemas.microsoft.com/office/drawing/2014/main" xmlns="" id="{8FF0B794-408D-383B-FC7D-5FD6B5BED4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7756" y="3926048"/>
            <a:ext cx="4400704" cy="176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50067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immagine 5" descr="Immagine che contiene vestiti, persona, aria aperta, pianta&#10;&#10;Descrizione generata automaticamente">
            <a:extLst>
              <a:ext uri="{FF2B5EF4-FFF2-40B4-BE49-F238E27FC236}">
                <a16:creationId xmlns:a16="http://schemas.microsoft.com/office/drawing/2014/main" xmlns="" id="{651F5B50-A8AC-BEF2-C303-5C60D4D1DB9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08" r="2508"/>
          <a:stretch>
            <a:fillRect/>
          </a:stretch>
        </p:blipFill>
        <p:spPr/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37965DFE-6528-7F6A-0289-95064D3BE7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3339" y="920315"/>
            <a:ext cx="4580389" cy="3878190"/>
          </a:xfrm>
        </p:spPr>
        <p:txBody>
          <a:bodyPr>
            <a:normAutofit lnSpcReduction="10000"/>
          </a:bodyPr>
          <a:lstStyle/>
          <a:p>
            <a:r>
              <a:rPr lang="it-I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Consiglio Direttivo del CO.RE.SI. SOMS-SMS il 22/06/2013 a Santa Ninfa, ratificato dall’Assemblea dei Soci il 21/07/2013 a Santo Stefano di Camastra</a:t>
            </a:r>
          </a:p>
          <a:p>
            <a:r>
              <a:rPr lang="it-IT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Ha conferito a </a:t>
            </a:r>
          </a:p>
          <a:p>
            <a:pPr algn="ctr"/>
            <a:r>
              <a:rPr lang="it-IT" sz="3200" b="1" dirty="0">
                <a:latin typeface="Calibri" panose="020F0502020204030204" pitchFamily="34" charset="0"/>
                <a:cs typeface="Times New Roman" panose="02020603050405020304" pitchFamily="18" charset="0"/>
              </a:rPr>
              <a:t>Sebastiano Solano</a:t>
            </a:r>
          </a:p>
          <a:p>
            <a:pPr algn="ctr"/>
            <a:r>
              <a:rPr lang="it-IT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La nomina di </a:t>
            </a:r>
          </a:p>
          <a:p>
            <a:pPr algn="ctr"/>
            <a:r>
              <a:rPr lang="it-IT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“Socio Onorario”</a:t>
            </a:r>
            <a:endParaRPr lang="it-IT" sz="3600" b="1" dirty="0"/>
          </a:p>
        </p:txBody>
      </p:sp>
      <p:pic>
        <p:nvPicPr>
          <p:cNvPr id="5" name="Immagine 4" descr="Immagine che contiene testo, Carattere, Elementi grafici, mappa&#10;&#10;Descrizione generata automaticamente">
            <a:extLst>
              <a:ext uri="{FF2B5EF4-FFF2-40B4-BE49-F238E27FC236}">
                <a16:creationId xmlns:a16="http://schemas.microsoft.com/office/drawing/2014/main" xmlns="" id="{1F7153E8-6CE1-CF7A-75CF-937674154D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2181" y="4798504"/>
            <a:ext cx="2076350" cy="169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174464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D9D73D70-388C-0C30-77B3-0CE014F7B7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876300"/>
            <a:ext cx="3932237" cy="4992688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it-IT" sz="3200" i="1" dirty="0"/>
              <a:t>«Per il costante impegno profuso a favore di tutto il movimento mutualistico Siciliano, per la fattiva collaborazione e sostegno dato nel contribuire alla costituzione del CO.RE.SI. SOMS-SMS e soprattutto per essere sempre ovunque un degno rappresentante di questa nostra grande Sicilia»</a:t>
            </a:r>
          </a:p>
        </p:txBody>
      </p:sp>
      <p:pic>
        <p:nvPicPr>
          <p:cNvPr id="18" name="Immagine 17" descr="Immagine che contiene testo, menu, fiore&#10;&#10;Descrizione generata automaticamente">
            <a:extLst>
              <a:ext uri="{FF2B5EF4-FFF2-40B4-BE49-F238E27FC236}">
                <a16:creationId xmlns:a16="http://schemas.microsoft.com/office/drawing/2014/main" xmlns="" id="{906E3089-DEB8-C375-7D09-8298E8798D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98431" y="293204"/>
            <a:ext cx="4753781" cy="627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855939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egnaposto contenuto 8" descr="Immagine che contiene vestiti, persona, aria aperta, calzature&#10;&#10;Descrizione generata automaticamente">
            <a:extLst>
              <a:ext uri="{FF2B5EF4-FFF2-40B4-BE49-F238E27FC236}">
                <a16:creationId xmlns:a16="http://schemas.microsoft.com/office/drawing/2014/main" xmlns="" id="{FBA392DC-47AE-F515-44BC-0E772E06D9F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11" name="Segnaposto contenuto 10" descr="Immagine che contiene vestiti, persona, uomo, sorriso&#10;&#10;Descrizione generata automaticamente">
            <a:extLst>
              <a:ext uri="{FF2B5EF4-FFF2-40B4-BE49-F238E27FC236}">
                <a16:creationId xmlns:a16="http://schemas.microsoft.com/office/drawing/2014/main" xmlns="" id="{F57EA6B9-63BF-E269-66A9-7E3F9A0DE4A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xmlns="" val="14623529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immagine 5" descr="Immagine che contiene vestiti, persona, aria aperta, sorriso&#10;&#10;Descrizione generata automaticamente">
            <a:extLst>
              <a:ext uri="{FF2B5EF4-FFF2-40B4-BE49-F238E27FC236}">
                <a16:creationId xmlns:a16="http://schemas.microsoft.com/office/drawing/2014/main" xmlns="" id="{A9034E5E-4205-383E-129C-A3D17D0CD49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08" r="2508"/>
          <a:stretch>
            <a:fillRect/>
          </a:stretch>
        </p:blipFill>
        <p:spPr/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BAA80FCF-AD0B-F039-6983-CEA64504E7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302026"/>
            <a:ext cx="3932237" cy="4566962"/>
          </a:xfrm>
        </p:spPr>
        <p:txBody>
          <a:bodyPr>
            <a:normAutofit/>
          </a:bodyPr>
          <a:lstStyle/>
          <a:p>
            <a:r>
              <a:rPr lang="it-IT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È stato, innanzitutto, una persona speciale, garbata, gentile, umana, con la quale è stato facile confrontarsi, scontrarsi e condividere tanti di quei argomenti, sociali, economici, politici e solidaristici, che sicuramente hanno arricchito quanti hanno avuto il piacere e l’onore di averlo conosciuto</a:t>
            </a:r>
            <a:endParaRPr lang="it-IT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xmlns="" val="169934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2D2B266D-3625-4584-A5C3-7D3F672CFF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463B99A-73EE-4FBB-B7C4-F9F9BCC25C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A5D2A5D1-BA0D-47D3-B051-DA7743C46E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Immagine 3" descr="Immagine che contiene testo, schermata, Carattere, documento&#10;&#10;Descrizione generata automaticamente">
            <a:extLst>
              <a:ext uri="{FF2B5EF4-FFF2-40B4-BE49-F238E27FC236}">
                <a16:creationId xmlns:a16="http://schemas.microsoft.com/office/drawing/2014/main" xmlns="" id="{8BE5DA06-8594-0B4C-34C1-D9B1E4CB52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32636" y="228600"/>
            <a:ext cx="7050527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67163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 descr="Immagine che contiene muro, interno, arte, portafotografie&#10;&#10;Descrizione generata automaticamente">
            <a:extLst>
              <a:ext uri="{FF2B5EF4-FFF2-40B4-BE49-F238E27FC236}">
                <a16:creationId xmlns:a16="http://schemas.microsoft.com/office/drawing/2014/main" xmlns="" id="{30FDF712-FECB-FB4E-C40D-405A3172F6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719" t="6360" r="30245" b="50001"/>
          <a:stretch/>
        </p:blipFill>
        <p:spPr>
          <a:xfrm>
            <a:off x="902198" y="434610"/>
            <a:ext cx="4026715" cy="2992773"/>
          </a:xfrm>
          <a:prstGeom prst="rect">
            <a:avLst/>
          </a:prstGeom>
        </p:spPr>
      </p:pic>
      <p:pic>
        <p:nvPicPr>
          <p:cNvPr id="6" name="Segnaposto immagine 5" descr="Immagine che contiene elefante, cielo, Elefanti e mammut, mammifero&#10;&#10;Descrizione generata automaticamente">
            <a:extLst>
              <a:ext uri="{FF2B5EF4-FFF2-40B4-BE49-F238E27FC236}">
                <a16:creationId xmlns:a16="http://schemas.microsoft.com/office/drawing/2014/main" xmlns="" id="{3A07884E-265F-55F2-2D33-606172B1CC5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47" r="5147"/>
          <a:stretch>
            <a:fillRect/>
          </a:stretch>
        </p:blipFill>
        <p:spPr>
          <a:xfrm>
            <a:off x="5500718" y="699344"/>
            <a:ext cx="3119653" cy="2463306"/>
          </a:xfrm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01E9B917-2662-9FB5-4A70-D06011C360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58544" y="993208"/>
            <a:ext cx="3932237" cy="1526067"/>
          </a:xfrm>
        </p:spPr>
        <p:txBody>
          <a:bodyPr>
            <a:normAutofit/>
          </a:bodyPr>
          <a:lstStyle/>
          <a:p>
            <a:r>
              <a:rPr lang="it-IT" sz="2800" dirty="0">
                <a:solidFill>
                  <a:schemeClr val="bg1"/>
                </a:solidFill>
              </a:rPr>
              <a:t>Condividevamo tante cose, fra le altre, la collezione dei «</a:t>
            </a:r>
            <a:r>
              <a:rPr lang="it-IT" sz="2800" dirty="0" err="1">
                <a:solidFill>
                  <a:schemeClr val="bg1"/>
                </a:solidFill>
              </a:rPr>
              <a:t>Liotri</a:t>
            </a:r>
            <a:r>
              <a:rPr lang="it-IT" sz="2800" dirty="0">
                <a:solidFill>
                  <a:schemeClr val="bg1"/>
                </a:solidFill>
              </a:rPr>
              <a:t>»</a:t>
            </a:r>
          </a:p>
          <a:p>
            <a:endParaRPr lang="it-IT" sz="2800" dirty="0">
              <a:solidFill>
                <a:srgbClr val="FF0000"/>
              </a:solidFill>
            </a:endParaRPr>
          </a:p>
        </p:txBody>
      </p:sp>
      <p:pic>
        <p:nvPicPr>
          <p:cNvPr id="3" name="Immagine 2" descr="Immagine che contiene Viso umano, persona, vestiti, occhiali&#10;&#10;Descrizione generata automaticamente">
            <a:extLst>
              <a:ext uri="{FF2B5EF4-FFF2-40B4-BE49-F238E27FC236}">
                <a16:creationId xmlns:a16="http://schemas.microsoft.com/office/drawing/2014/main" xmlns="" id="{991198D5-0E33-8411-3BE5-F17E78ED33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875804"/>
            <a:ext cx="4890782" cy="3668087"/>
          </a:xfrm>
          <a:prstGeom prst="rect">
            <a:avLst/>
          </a:prstGeom>
        </p:spPr>
      </p:pic>
      <p:pic>
        <p:nvPicPr>
          <p:cNvPr id="11" name="Immagine 10" descr="Immagine che contiene interno, muro, arredo, interior design&#10;&#10;Descrizione generata automaticamente">
            <a:extLst>
              <a:ext uri="{FF2B5EF4-FFF2-40B4-BE49-F238E27FC236}">
                <a16:creationId xmlns:a16="http://schemas.microsoft.com/office/drawing/2014/main" xmlns="" id="{FB5FF6EB-A2B4-352A-911A-3E9EEEBE69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73873" y="769695"/>
            <a:ext cx="3190607" cy="2392955"/>
          </a:xfrm>
          <a:prstGeom prst="rect">
            <a:avLst/>
          </a:prstGeom>
        </p:spPr>
      </p:pic>
      <p:pic>
        <p:nvPicPr>
          <p:cNvPr id="13" name="Immagine 12" descr="Immagine che contiene muro, interno, imbottito, Animali giocattolo&#10;&#10;Descrizione generata automaticamente">
            <a:extLst>
              <a:ext uri="{FF2B5EF4-FFF2-40B4-BE49-F238E27FC236}">
                <a16:creationId xmlns:a16="http://schemas.microsoft.com/office/drawing/2014/main" xmlns="" id="{783A730E-8C84-C746-FE34-CB52974DE9D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534" t="31193" r="61" b="10442"/>
          <a:stretch/>
        </p:blipFill>
        <p:spPr>
          <a:xfrm>
            <a:off x="8773873" y="3429000"/>
            <a:ext cx="3368988" cy="1747243"/>
          </a:xfrm>
          <a:prstGeom prst="rect">
            <a:avLst/>
          </a:prstGeom>
        </p:spPr>
      </p:pic>
      <p:pic>
        <p:nvPicPr>
          <p:cNvPr id="15" name="Immagine 14" descr="Immagine che contiene arte, portafotografie, Rettangolo, muro&#10;&#10;Descrizione generata automaticamente">
            <a:extLst>
              <a:ext uri="{FF2B5EF4-FFF2-40B4-BE49-F238E27FC236}">
                <a16:creationId xmlns:a16="http://schemas.microsoft.com/office/drawing/2014/main" xmlns="" id="{1E2040FC-D1FA-24D5-DBC9-14F622321D4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00" t="14537" r="6483" b="27339"/>
          <a:stretch/>
        </p:blipFill>
        <p:spPr>
          <a:xfrm>
            <a:off x="5251383" y="3427383"/>
            <a:ext cx="3368988" cy="163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024829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xmlns="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ketchy line">
            <a:extLst>
              <a:ext uri="{FF2B5EF4-FFF2-40B4-BE49-F238E27FC236}">
                <a16:creationId xmlns:a16="http://schemas.microsoft.com/office/drawing/2014/main" xmlns="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8663D42F-F61E-964B-257E-F8A8997902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È morto a Torino il 15/05/2023</a:t>
            </a:r>
          </a:p>
        </p:txBody>
      </p:sp>
      <p:pic>
        <p:nvPicPr>
          <p:cNvPr id="10" name="Segnaposto immagine 9" descr="Immagine che contiene Viso umano, persona, vestiti, cravatta&#10;&#10;Descrizione generata automaticamente">
            <a:extLst>
              <a:ext uri="{FF2B5EF4-FFF2-40B4-BE49-F238E27FC236}">
                <a16:creationId xmlns:a16="http://schemas.microsoft.com/office/drawing/2014/main" xmlns="" id="{ED52A4BC-BBE1-10D5-B7B6-57C8936D1B7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546" r="1" b="2392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xmlns="" val="17169099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xmlns="" id="{201CC55D-ED54-4C5C-95E6-10947BD110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5E0D8564-4470-3644-0B23-F6479CBB4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i="1"/>
              <a:t>Ciao Sebastiano……..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1DE889C7-FAD6-4397-98E2-05D5034844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F399A70F-F8CD-4992-9EF5-6CF15472E7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48F4FEDC-6D80-458C-A665-075D9B9500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3873B707-463F-40B0-8227-E8CC6C67EB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A07183AB-D585-E26A-B349-9371E6B171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i="1" dirty="0">
                <a:effectLst/>
              </a:rPr>
              <a:t>Sei </a:t>
            </a:r>
            <a:r>
              <a:rPr lang="en-US" sz="2000" i="1" dirty="0" err="1">
                <a:effectLst/>
              </a:rPr>
              <a:t>stato</a:t>
            </a:r>
            <a:r>
              <a:rPr lang="en-US" sz="2000" i="1" dirty="0">
                <a:effectLst/>
              </a:rPr>
              <a:t> un </a:t>
            </a:r>
            <a:r>
              <a:rPr lang="en-US" sz="2000" i="1" dirty="0" err="1">
                <a:effectLst/>
              </a:rPr>
              <a:t>amico</a:t>
            </a:r>
            <a:r>
              <a:rPr lang="en-US" sz="2000" i="1" dirty="0">
                <a:effectLst/>
              </a:rPr>
              <a:t> di </a:t>
            </a:r>
            <a:r>
              <a:rPr lang="en-US" sz="2000" i="1" dirty="0" err="1">
                <a:effectLst/>
              </a:rPr>
              <a:t>noi</a:t>
            </a:r>
            <a:r>
              <a:rPr lang="en-US" sz="2000" i="1" dirty="0">
                <a:effectLst/>
              </a:rPr>
              <a:t> tutti.</a:t>
            </a:r>
          </a:p>
          <a:p>
            <a:r>
              <a:rPr lang="en-US" sz="2000" i="1" dirty="0"/>
              <a:t>Il </a:t>
            </a:r>
            <a:r>
              <a:rPr lang="en-US" sz="2000" i="1" dirty="0" err="1"/>
              <a:t>tuo</a:t>
            </a:r>
            <a:r>
              <a:rPr lang="en-US" sz="2000" i="1" dirty="0"/>
              <a:t> </a:t>
            </a:r>
            <a:r>
              <a:rPr lang="en-US" sz="2000" i="1" dirty="0" err="1"/>
              <a:t>esempio</a:t>
            </a:r>
            <a:r>
              <a:rPr lang="en-US" sz="2000" i="1" dirty="0"/>
              <a:t> è </a:t>
            </a:r>
            <a:r>
              <a:rPr lang="en-US" sz="2000" i="1" dirty="0" err="1"/>
              <a:t>stato</a:t>
            </a:r>
            <a:r>
              <a:rPr lang="en-US" sz="2000" i="1" dirty="0"/>
              <a:t> per </a:t>
            </a:r>
            <a:r>
              <a:rPr lang="en-US" sz="2000" i="1" dirty="0" err="1"/>
              <a:t>noi</a:t>
            </a:r>
            <a:r>
              <a:rPr lang="en-US" sz="2000" i="1" dirty="0"/>
              <a:t> la </a:t>
            </a:r>
            <a:r>
              <a:rPr lang="en-US" sz="2000" i="1" dirty="0" err="1"/>
              <a:t>strada</a:t>
            </a:r>
            <a:r>
              <a:rPr lang="en-US" sz="2000" i="1" dirty="0"/>
              <a:t> da </a:t>
            </a:r>
            <a:r>
              <a:rPr lang="en-US" sz="2000" i="1" dirty="0" err="1"/>
              <a:t>seguire</a:t>
            </a:r>
            <a:r>
              <a:rPr lang="en-US" sz="2000" i="1" dirty="0"/>
              <a:t> </a:t>
            </a:r>
            <a:r>
              <a:rPr lang="en-US" sz="2000" i="1" dirty="0" err="1"/>
              <a:t>nella</a:t>
            </a:r>
            <a:r>
              <a:rPr lang="en-US" sz="2000" i="1" dirty="0"/>
              <a:t> </a:t>
            </a:r>
            <a:r>
              <a:rPr lang="en-US" sz="2000" i="1" dirty="0" err="1"/>
              <a:t>solidarietà</a:t>
            </a:r>
            <a:r>
              <a:rPr lang="en-US" sz="2000" i="1" dirty="0"/>
              <a:t> del </a:t>
            </a:r>
            <a:r>
              <a:rPr lang="en-US" sz="2000" i="1" dirty="0" err="1"/>
              <a:t>mutualismo</a:t>
            </a:r>
            <a:r>
              <a:rPr lang="en-US" sz="2000" i="1" dirty="0"/>
              <a:t> siciliano.</a:t>
            </a:r>
          </a:p>
          <a:p>
            <a:r>
              <a:rPr lang="en-US" sz="2000" i="1" dirty="0" err="1">
                <a:effectLst/>
              </a:rPr>
              <a:t>Grazie</a:t>
            </a:r>
            <a:endParaRPr lang="en-US" sz="2000" i="1" dirty="0">
              <a:effectLst/>
            </a:endParaRPr>
          </a:p>
          <a:p>
            <a:r>
              <a:rPr lang="en-US" sz="2000" i="1" dirty="0" err="1"/>
              <a:t>Peppe</a:t>
            </a:r>
            <a:r>
              <a:rPr lang="en-US" sz="2000" i="1" dirty="0"/>
              <a:t> Bivona</a:t>
            </a:r>
          </a:p>
          <a:p>
            <a:endParaRPr lang="en-US" sz="2000" i="1" dirty="0">
              <a:effectLst/>
            </a:endParaRPr>
          </a:p>
          <a:p>
            <a:r>
              <a:rPr lang="en-US" sz="2000" i="1" dirty="0"/>
              <a:t>Caltanissetta, 24/03/2024</a:t>
            </a:r>
            <a:endParaRPr lang="en-US" sz="2000" i="1" dirty="0">
              <a:effectLst/>
            </a:endParaRPr>
          </a:p>
          <a:p>
            <a:endParaRPr lang="en-US" sz="2000" dirty="0">
              <a:effectLst/>
            </a:endParaRPr>
          </a:p>
          <a:p>
            <a:pPr marL="57150"/>
            <a:endParaRPr lang="en-US" sz="2000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C13237C8-E62C-4F0D-A318-BD6FB6C2D1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19C9EAEA-39D0-4B0E-A0EB-51E7B26740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egnaposto immagine 5" descr="Immagine che contiene vestiti, persona, aria aperta, calzature&#10;&#10;Descrizione generata automaticamente">
            <a:extLst>
              <a:ext uri="{FF2B5EF4-FFF2-40B4-BE49-F238E27FC236}">
                <a16:creationId xmlns:a16="http://schemas.microsoft.com/office/drawing/2014/main" xmlns="" id="{D5061E7E-CBB8-2092-830E-9DB6B74F092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2631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564729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olo 6">
            <a:extLst>
              <a:ext uri="{FF2B5EF4-FFF2-40B4-BE49-F238E27FC236}">
                <a16:creationId xmlns:a16="http://schemas.microsoft.com/office/drawing/2014/main" xmlns="" id="{6D1BA2DB-C0C9-1B08-88AF-124049FBD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6000" b="1" dirty="0"/>
              <a:t>Sebastiano Solano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xmlns="" id="{18726793-65EE-3DD5-6259-B48F28D56D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 dirty="0"/>
              <a:t>15 Agosto 1935 </a:t>
            </a:r>
          </a:p>
          <a:p>
            <a:pPr marL="0" indent="0" algn="ctr">
              <a:buNone/>
            </a:pPr>
            <a:r>
              <a:rPr lang="en-US" sz="2400" dirty="0"/>
              <a:t>15 Maggio 2023</a:t>
            </a:r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xmlns="" id="{1F39DAA6-7B64-A2C1-1937-1C7E7133B9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32138"/>
            <a:ext cx="4512388" cy="3857925"/>
          </a:xfrm>
        </p:spPr>
        <p:txBody>
          <a:bodyPr>
            <a:normAutofit fontScale="92500" lnSpcReduction="20000"/>
          </a:bodyPr>
          <a:lstStyle/>
          <a:p>
            <a:r>
              <a:rPr lang="it-IT" sz="2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Nasce a Catania il 15/08/1935, da una famiglia operaia di ferrovieri, coniugato con Gemma (deceduta il 31/03/2020), hanno avuto tre figli, Ada, Iole e Eduardo.</a:t>
            </a:r>
          </a:p>
          <a:p>
            <a:r>
              <a:rPr lang="it-IT" sz="2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è stato un Siciliano verace (in Piemonte)</a:t>
            </a:r>
          </a:p>
          <a:p>
            <a:r>
              <a:rPr lang="it-IT" sz="2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 Piemontese tenace (in Sicilia), </a:t>
            </a:r>
          </a:p>
          <a:p>
            <a:r>
              <a:rPr lang="it-IT" sz="2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 oltre cinquanta anni ha vissuto a  Torino.</a:t>
            </a:r>
          </a:p>
        </p:txBody>
      </p:sp>
      <p:pic>
        <p:nvPicPr>
          <p:cNvPr id="10" name="Segnaposto contenuto 9" descr="Immagine che contiene persona, Viso umano, vestiti, uomo&#10;&#10;Descrizione generata automaticamente">
            <a:extLst>
              <a:ext uri="{FF2B5EF4-FFF2-40B4-BE49-F238E27FC236}">
                <a16:creationId xmlns:a16="http://schemas.microsoft.com/office/drawing/2014/main" xmlns="" id="{3E4EF6A9-C1DE-946B-CCCC-DC4CC899CB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106"/>
          <a:stretch/>
        </p:blipFill>
        <p:spPr>
          <a:xfrm>
            <a:off x="5640572" y="557360"/>
            <a:ext cx="5608830" cy="563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5772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immagine 5" descr="Immagine che contiene vestiti, persona, uomo, aria aperta&#10;&#10;Descrizione generata automaticamente">
            <a:extLst>
              <a:ext uri="{FF2B5EF4-FFF2-40B4-BE49-F238E27FC236}">
                <a16:creationId xmlns:a16="http://schemas.microsoft.com/office/drawing/2014/main" xmlns="" id="{20F7CF27-66B1-19C7-AA3F-7DA3618449E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04" r="2704"/>
          <a:stretch>
            <a:fillRect/>
          </a:stretch>
        </p:blipFill>
        <p:spPr/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FA5B623F-BA70-162F-8308-439DDA4214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3916" y="987425"/>
            <a:ext cx="4446866" cy="2754065"/>
          </a:xfrm>
        </p:spPr>
        <p:txBody>
          <a:bodyPr>
            <a:normAutofit/>
          </a:bodyPr>
          <a:lstStyle/>
          <a:p>
            <a:r>
              <a:rPr lang="it-IT" sz="3200" dirty="0"/>
              <a:t>Si è laureato in Economia e Commercio all’Università di Catania e in Psicologia all’Università di Torino</a:t>
            </a:r>
          </a:p>
        </p:txBody>
      </p:sp>
      <p:pic>
        <p:nvPicPr>
          <p:cNvPr id="7" name="Immagine 6" descr="Immagine che contiene vestiti, persona, finestra, Viso umano&#10;&#10;Descrizione generata automaticamente">
            <a:extLst>
              <a:ext uri="{FF2B5EF4-FFF2-40B4-BE49-F238E27FC236}">
                <a16:creationId xmlns:a16="http://schemas.microsoft.com/office/drawing/2014/main" xmlns="" id="{C3F3242C-B23B-8894-4CDF-F26156594D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t="35352" r="-1417"/>
          <a:stretch/>
        </p:blipFill>
        <p:spPr>
          <a:xfrm>
            <a:off x="443916" y="3424237"/>
            <a:ext cx="4533692" cy="289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84829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xmlns="" id="{82E5959C-3400-0423-90B4-D9394597D0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592" r="8592"/>
          <a:stretch/>
        </p:blipFill>
        <p:spPr>
          <a:xfrm>
            <a:off x="-9886" y="10"/>
            <a:ext cx="7572605" cy="685799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249EDD1B-F94D-B4E6-ACAA-566B9A26FD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819939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8542B8C2-D093-1819-C2EF-43BFA5C36F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94677" y="1006683"/>
            <a:ext cx="3434180" cy="2667695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57150"/>
            <a:r>
              <a:rPr lang="en-US" sz="3200" i="1" dirty="0">
                <a:effectLst/>
              </a:rPr>
              <a:t>ha visto </a:t>
            </a:r>
            <a:r>
              <a:rPr lang="en-US" sz="3200" i="1" dirty="0" err="1">
                <a:effectLst/>
              </a:rPr>
              <a:t>nascere</a:t>
            </a:r>
            <a:r>
              <a:rPr lang="en-US" sz="3200" i="1" dirty="0">
                <a:effectLst/>
              </a:rPr>
              <a:t> </a:t>
            </a:r>
            <a:r>
              <a:rPr lang="en-US" sz="3200" i="1" dirty="0" err="1">
                <a:effectLst/>
              </a:rPr>
              <a:t>nel</a:t>
            </a:r>
            <a:r>
              <a:rPr lang="en-US" sz="3200" i="1" dirty="0">
                <a:effectLst/>
              </a:rPr>
              <a:t> </a:t>
            </a:r>
            <a:r>
              <a:rPr lang="en-US" sz="3200" i="1" dirty="0" err="1">
                <a:effectLst/>
              </a:rPr>
              <a:t>dopoguerra</a:t>
            </a:r>
            <a:r>
              <a:rPr lang="en-US" sz="3200" i="1" dirty="0">
                <a:effectLst/>
              </a:rPr>
              <a:t> le prime cooperative di </a:t>
            </a:r>
            <a:r>
              <a:rPr lang="en-US" sz="3200" i="1" dirty="0" err="1">
                <a:effectLst/>
              </a:rPr>
              <a:t>consumo</a:t>
            </a:r>
            <a:r>
              <a:rPr lang="en-US" sz="3200" i="1" dirty="0">
                <a:effectLst/>
              </a:rPr>
              <a:t> per </a:t>
            </a:r>
            <a:r>
              <a:rPr lang="en-US" sz="3200" i="1" dirty="0" err="1">
                <a:effectLst/>
              </a:rPr>
              <a:t>l’acquisto</a:t>
            </a:r>
            <a:r>
              <a:rPr lang="en-US" sz="3200" i="1" dirty="0">
                <a:effectLst/>
              </a:rPr>
              <a:t> di </a:t>
            </a:r>
            <a:r>
              <a:rPr lang="en-US" sz="3200" i="1" dirty="0" err="1">
                <a:effectLst/>
              </a:rPr>
              <a:t>generi</a:t>
            </a:r>
            <a:r>
              <a:rPr lang="en-US" sz="3200" i="1" dirty="0">
                <a:effectLst/>
              </a:rPr>
              <a:t> </a:t>
            </a:r>
            <a:r>
              <a:rPr lang="en-US" sz="3200" i="1" dirty="0" err="1">
                <a:effectLst/>
              </a:rPr>
              <a:t>alimentari</a:t>
            </a:r>
            <a:endParaRPr lang="en-US" sz="3200" i="1" dirty="0">
              <a:effectLst/>
            </a:endParaRPr>
          </a:p>
          <a:p>
            <a:pPr marL="57150"/>
            <a:endParaRPr lang="en-US" sz="2800" dirty="0">
              <a:effectLst/>
            </a:endParaRPr>
          </a:p>
          <a:p>
            <a:endParaRPr lang="en-US" sz="2800" dirty="0"/>
          </a:p>
        </p:txBody>
      </p:sp>
      <p:pic>
        <p:nvPicPr>
          <p:cNvPr id="3" name="Immagine 2" descr="Immagine che contiene vestiti, persona, Viso umano, abito&#10;&#10;Descrizione generata automaticamente">
            <a:extLst>
              <a:ext uri="{FF2B5EF4-FFF2-40B4-BE49-F238E27FC236}">
                <a16:creationId xmlns:a16="http://schemas.microsoft.com/office/drawing/2014/main" xmlns="" id="{90B347F3-82C7-6780-BD5D-72E4D41100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975"/>
          <a:stretch/>
        </p:blipFill>
        <p:spPr>
          <a:xfrm>
            <a:off x="7829975" y="4066564"/>
            <a:ext cx="3843717" cy="219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439938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immagine 7" descr="Immagine che contiene vestiti, arredo, interno, persona&#10;&#10;Descrizione generata automaticamente">
            <a:extLst>
              <a:ext uri="{FF2B5EF4-FFF2-40B4-BE49-F238E27FC236}">
                <a16:creationId xmlns:a16="http://schemas.microsoft.com/office/drawing/2014/main" xmlns="" id="{343993C0-BEB5-50F6-4CFD-74A7E605DBB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261" t="26903" r="14280" b="33162"/>
          <a:stretch/>
        </p:blipFill>
        <p:spPr>
          <a:xfrm>
            <a:off x="6006517" y="629550"/>
            <a:ext cx="5150840" cy="1946247"/>
          </a:xfrm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21D5697B-C9B6-053B-CD3C-5AAD4EDBA5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1" y="976632"/>
            <a:ext cx="3932237" cy="3198331"/>
          </a:xfrm>
        </p:spPr>
        <p:txBody>
          <a:bodyPr>
            <a:normAutofit/>
          </a:bodyPr>
          <a:lstStyle/>
          <a:p>
            <a:pPr marL="57150"/>
            <a:r>
              <a:rPr lang="en-US" sz="3200" i="1" dirty="0">
                <a:effectLst/>
              </a:rPr>
              <a:t>ha </a:t>
            </a:r>
            <a:r>
              <a:rPr lang="en-US" sz="3200" i="1" dirty="0" err="1">
                <a:effectLst/>
              </a:rPr>
              <a:t>partecipato</a:t>
            </a:r>
            <a:r>
              <a:rPr lang="en-US" sz="3200" i="1" dirty="0">
                <a:effectLst/>
              </a:rPr>
              <a:t> sin da </a:t>
            </a:r>
            <a:r>
              <a:rPr lang="en-US" sz="3200" i="1" dirty="0" err="1">
                <a:effectLst/>
              </a:rPr>
              <a:t>giovane</a:t>
            </a:r>
            <a:r>
              <a:rPr lang="en-US" sz="3200" i="1" dirty="0">
                <a:effectLst/>
              </a:rPr>
              <a:t> </a:t>
            </a:r>
            <a:r>
              <a:rPr lang="en-US" sz="3200" i="1" dirty="0" err="1">
                <a:effectLst/>
              </a:rPr>
              <a:t>universitario</a:t>
            </a:r>
            <a:r>
              <a:rPr lang="en-US" sz="3200" i="1" dirty="0">
                <a:effectLst/>
              </a:rPr>
              <a:t> ai </a:t>
            </a:r>
            <a:r>
              <a:rPr lang="en-US" sz="3200" i="1" dirty="0" err="1">
                <a:effectLst/>
              </a:rPr>
              <a:t>movimenti</a:t>
            </a:r>
            <a:r>
              <a:rPr lang="en-US" sz="3200" i="1" dirty="0">
                <a:effectLst/>
              </a:rPr>
              <a:t> </a:t>
            </a:r>
            <a:r>
              <a:rPr lang="en-US" sz="3200" i="1" dirty="0" err="1">
                <a:effectLst/>
              </a:rPr>
              <a:t>delle</a:t>
            </a:r>
            <a:r>
              <a:rPr lang="en-US" sz="3200" i="1" dirty="0">
                <a:effectLst/>
              </a:rPr>
              <a:t> </a:t>
            </a:r>
            <a:r>
              <a:rPr lang="en-US" sz="3200" i="1" dirty="0" err="1">
                <a:effectLst/>
              </a:rPr>
              <a:t>leghe</a:t>
            </a:r>
            <a:r>
              <a:rPr lang="en-US" sz="3200" i="1" dirty="0">
                <a:effectLst/>
              </a:rPr>
              <a:t> </a:t>
            </a:r>
            <a:r>
              <a:rPr lang="en-US" sz="3200" i="1" dirty="0" err="1">
                <a:effectLst/>
              </a:rPr>
              <a:t>contadine</a:t>
            </a:r>
            <a:r>
              <a:rPr lang="en-US" sz="3200" i="1" dirty="0">
                <a:effectLst/>
              </a:rPr>
              <a:t> </a:t>
            </a:r>
            <a:r>
              <a:rPr lang="en-US" sz="3200" i="1" dirty="0" err="1">
                <a:effectLst/>
              </a:rPr>
              <a:t>nel</a:t>
            </a:r>
            <a:r>
              <a:rPr lang="en-US" sz="3200" i="1" dirty="0">
                <a:effectLst/>
              </a:rPr>
              <a:t> </a:t>
            </a:r>
            <a:r>
              <a:rPr lang="en-US" sz="3200" i="1" dirty="0" err="1">
                <a:effectLst/>
              </a:rPr>
              <a:t>cercare</a:t>
            </a:r>
            <a:r>
              <a:rPr lang="en-US" sz="3200" i="1" dirty="0">
                <a:effectLst/>
              </a:rPr>
              <a:t> la </a:t>
            </a:r>
            <a:r>
              <a:rPr lang="en-US" sz="3200" i="1" dirty="0" err="1">
                <a:effectLst/>
              </a:rPr>
              <a:t>solidarietà</a:t>
            </a:r>
            <a:r>
              <a:rPr lang="en-US" sz="3200" i="1" dirty="0">
                <a:effectLst/>
              </a:rPr>
              <a:t> </a:t>
            </a:r>
            <a:r>
              <a:rPr lang="en-US" sz="3200" i="1" dirty="0" err="1">
                <a:effectLst/>
              </a:rPr>
              <a:t>nella</a:t>
            </a:r>
            <a:r>
              <a:rPr lang="en-US" sz="3200" i="1" dirty="0">
                <a:effectLst/>
              </a:rPr>
              <a:t> lotta al </a:t>
            </a:r>
            <a:r>
              <a:rPr lang="en-US" sz="3200" i="1" dirty="0" err="1">
                <a:effectLst/>
              </a:rPr>
              <a:t>latifondo</a:t>
            </a:r>
            <a:r>
              <a:rPr lang="en-US" sz="3200" i="1" dirty="0">
                <a:effectLst/>
              </a:rPr>
              <a:t> siciliano;</a:t>
            </a:r>
          </a:p>
          <a:p>
            <a:endParaRPr lang="it-IT" sz="3200" dirty="0"/>
          </a:p>
        </p:txBody>
      </p:sp>
      <p:pic>
        <p:nvPicPr>
          <p:cNvPr id="6" name="Immagine 5" descr="Immagine che contiene vestiti, Viso umano, interno, persona&#10;&#10;Descrizione generata automaticamente">
            <a:extLst>
              <a:ext uri="{FF2B5EF4-FFF2-40B4-BE49-F238E27FC236}">
                <a16:creationId xmlns:a16="http://schemas.microsoft.com/office/drawing/2014/main" xmlns="" id="{F6B7742A-C15A-6917-91DF-D176961EAF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9716"/>
          <a:stretch/>
        </p:blipFill>
        <p:spPr>
          <a:xfrm>
            <a:off x="941181" y="4174963"/>
            <a:ext cx="3827667" cy="2049668"/>
          </a:xfrm>
          <a:prstGeom prst="rect">
            <a:avLst/>
          </a:prstGeom>
        </p:spPr>
      </p:pic>
      <p:pic>
        <p:nvPicPr>
          <p:cNvPr id="9" name="Immagine 8" descr="Immagine che contiene testo, uomo, Viso umano, vestiti&#10;&#10;Descrizione generata automaticamente">
            <a:extLst>
              <a:ext uri="{FF2B5EF4-FFF2-40B4-BE49-F238E27FC236}">
                <a16:creationId xmlns:a16="http://schemas.microsoft.com/office/drawing/2014/main" xmlns="" id="{D3C9972C-764E-D185-2E9D-A7D61E48BE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581" t="3548"/>
          <a:stretch/>
        </p:blipFill>
        <p:spPr>
          <a:xfrm>
            <a:off x="6345897" y="2793533"/>
            <a:ext cx="4598940" cy="372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079467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immagine 7" descr="Immagine che contiene vestiti, persona, interno, calzature&#10;&#10;Descrizione generata automaticamente">
            <a:extLst>
              <a:ext uri="{FF2B5EF4-FFF2-40B4-BE49-F238E27FC236}">
                <a16:creationId xmlns:a16="http://schemas.microsoft.com/office/drawing/2014/main" xmlns="" id="{F41F0EB2-EFA4-2A16-2531-0B84F9720C7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563" t="20191" r="5426" b="5449"/>
          <a:stretch/>
        </p:blipFill>
        <p:spPr>
          <a:xfrm>
            <a:off x="5880682" y="713895"/>
            <a:ext cx="5394121" cy="3624044"/>
          </a:xfrm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1F53F841-C299-E4C8-1D1E-EA17114613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987425"/>
            <a:ext cx="3932237" cy="4881563"/>
          </a:xfrm>
        </p:spPr>
        <p:txBody>
          <a:bodyPr>
            <a:normAutofit lnSpcReduction="10000"/>
          </a:bodyPr>
          <a:lstStyle/>
          <a:p>
            <a:r>
              <a:rPr lang="en-US" sz="2800" i="1" dirty="0" err="1">
                <a:effectLst/>
              </a:rPr>
              <a:t>studioso</a:t>
            </a:r>
            <a:r>
              <a:rPr lang="en-US" sz="2800" i="1" dirty="0">
                <a:effectLst/>
              </a:rPr>
              <a:t> di </a:t>
            </a:r>
            <a:r>
              <a:rPr lang="en-US" sz="2800" i="1" dirty="0" err="1">
                <a:effectLst/>
              </a:rPr>
              <a:t>problemi</a:t>
            </a:r>
            <a:r>
              <a:rPr lang="en-US" sz="2800" i="1" dirty="0">
                <a:effectLst/>
              </a:rPr>
              <a:t> socio-economici, in </a:t>
            </a:r>
            <a:r>
              <a:rPr lang="en-US" sz="2800" i="1" dirty="0" err="1">
                <a:effectLst/>
              </a:rPr>
              <a:t>particolare</a:t>
            </a:r>
            <a:r>
              <a:rPr lang="en-US" sz="2800" i="1" dirty="0">
                <a:effectLst/>
              </a:rPr>
              <a:t> ha </a:t>
            </a:r>
            <a:r>
              <a:rPr lang="en-US" sz="2800" i="1" dirty="0" err="1">
                <a:effectLst/>
              </a:rPr>
              <a:t>esaminato</a:t>
            </a:r>
            <a:r>
              <a:rPr lang="en-US" sz="2800" i="1" dirty="0">
                <a:effectLst/>
              </a:rPr>
              <a:t> le </a:t>
            </a:r>
            <a:r>
              <a:rPr lang="en-US" sz="2800" i="1" dirty="0" err="1">
                <a:effectLst/>
              </a:rPr>
              <a:t>conseguenze</a:t>
            </a:r>
            <a:r>
              <a:rPr lang="en-US" sz="2800" i="1" dirty="0">
                <a:effectLst/>
              </a:rPr>
              <a:t> </a:t>
            </a:r>
            <a:r>
              <a:rPr lang="en-US" sz="2800" i="1" dirty="0" err="1">
                <a:effectLst/>
              </a:rPr>
              <a:t>economiche</a:t>
            </a:r>
            <a:r>
              <a:rPr lang="en-US" sz="2800" i="1" dirty="0">
                <a:effectLst/>
              </a:rPr>
              <a:t> </a:t>
            </a:r>
            <a:r>
              <a:rPr lang="en-US" sz="2800" i="1" dirty="0" err="1">
                <a:effectLst/>
              </a:rPr>
              <a:t>della</a:t>
            </a:r>
            <a:r>
              <a:rPr lang="en-US" sz="2800" i="1" dirty="0">
                <a:effectLst/>
              </a:rPr>
              <a:t> </a:t>
            </a:r>
            <a:r>
              <a:rPr lang="en-US" sz="2800" i="1" dirty="0" err="1">
                <a:effectLst/>
              </a:rPr>
              <a:t>Unificazione</a:t>
            </a:r>
            <a:r>
              <a:rPr lang="en-US" sz="2800" i="1" dirty="0">
                <a:effectLst/>
              </a:rPr>
              <a:t> </a:t>
            </a:r>
            <a:r>
              <a:rPr lang="en-US" sz="2800" i="1" dirty="0" err="1">
                <a:effectLst/>
              </a:rPr>
              <a:t>Italiana</a:t>
            </a:r>
            <a:r>
              <a:rPr lang="en-US" sz="2800" i="1" dirty="0">
                <a:effectLst/>
              </a:rPr>
              <a:t> </a:t>
            </a:r>
            <a:r>
              <a:rPr lang="en-US" sz="2800" i="1" dirty="0" err="1">
                <a:effectLst/>
              </a:rPr>
              <a:t>sulla</a:t>
            </a:r>
            <a:r>
              <a:rPr lang="en-US" sz="2800" i="1" dirty="0">
                <a:effectLst/>
              </a:rPr>
              <a:t> Economia Siciliana, </a:t>
            </a:r>
            <a:r>
              <a:rPr lang="en-US" sz="2800" i="1" dirty="0" err="1">
                <a:effectLst/>
              </a:rPr>
              <a:t>nella</a:t>
            </a:r>
            <a:r>
              <a:rPr lang="en-US" sz="2800" i="1" dirty="0">
                <a:effectLst/>
              </a:rPr>
              <a:t> </a:t>
            </a:r>
            <a:r>
              <a:rPr lang="en-US" sz="2800" i="1" dirty="0" err="1">
                <a:effectLst/>
              </a:rPr>
              <a:t>tesi</a:t>
            </a:r>
            <a:r>
              <a:rPr lang="en-US" sz="2800" i="1" dirty="0">
                <a:effectLst/>
              </a:rPr>
              <a:t> di </a:t>
            </a:r>
            <a:r>
              <a:rPr lang="en-US" sz="2800" i="1" dirty="0" err="1">
                <a:effectLst/>
              </a:rPr>
              <a:t>laurea</a:t>
            </a:r>
            <a:r>
              <a:rPr lang="en-US" sz="2800" i="1" dirty="0">
                <a:effectLst/>
              </a:rPr>
              <a:t>, </a:t>
            </a:r>
            <a:r>
              <a:rPr lang="en-US" sz="2800" i="1" dirty="0" err="1">
                <a:effectLst/>
              </a:rPr>
              <a:t>continuando</a:t>
            </a:r>
            <a:r>
              <a:rPr lang="en-US" sz="2800" i="1" dirty="0">
                <a:effectLst/>
              </a:rPr>
              <a:t> </a:t>
            </a:r>
            <a:r>
              <a:rPr lang="en-US" sz="2800" i="1" dirty="0" err="1">
                <a:effectLst/>
              </a:rPr>
              <a:t>successivamente</a:t>
            </a:r>
            <a:r>
              <a:rPr lang="en-US" sz="2800" i="1" dirty="0">
                <a:effectLst/>
              </a:rPr>
              <a:t> ad </a:t>
            </a:r>
            <a:r>
              <a:rPr lang="en-US" sz="2800" i="1" dirty="0" err="1">
                <a:effectLst/>
              </a:rPr>
              <a:t>approfondire</a:t>
            </a:r>
            <a:r>
              <a:rPr lang="en-US" sz="2800" i="1" dirty="0">
                <a:effectLst/>
              </a:rPr>
              <a:t> </a:t>
            </a:r>
            <a:r>
              <a:rPr lang="en-US" sz="2800" i="1" dirty="0" err="1">
                <a:effectLst/>
              </a:rPr>
              <a:t>gli</a:t>
            </a:r>
            <a:r>
              <a:rPr lang="en-US" sz="2800" i="1" dirty="0">
                <a:effectLst/>
              </a:rPr>
              <a:t> </a:t>
            </a:r>
            <a:r>
              <a:rPr lang="en-US" sz="2800" i="1" dirty="0" err="1">
                <a:effectLst/>
              </a:rPr>
              <a:t>stessi</a:t>
            </a:r>
            <a:r>
              <a:rPr lang="en-US" sz="2800" i="1" dirty="0">
                <a:effectLst/>
              </a:rPr>
              <a:t> </a:t>
            </a:r>
            <a:r>
              <a:rPr lang="en-US" sz="2800" i="1" dirty="0" err="1">
                <a:effectLst/>
              </a:rPr>
              <a:t>argomenti</a:t>
            </a:r>
            <a:r>
              <a:rPr lang="en-US" sz="2800" i="1" dirty="0">
                <a:effectLst/>
              </a:rPr>
              <a:t>, come </a:t>
            </a:r>
            <a:r>
              <a:rPr lang="en-US" sz="2800" i="1" dirty="0" err="1">
                <a:effectLst/>
              </a:rPr>
              <a:t>Assistente</a:t>
            </a:r>
            <a:r>
              <a:rPr lang="en-US" sz="2800" i="1" dirty="0">
                <a:effectLst/>
              </a:rPr>
              <a:t> Universitario a Catania</a:t>
            </a:r>
            <a:endParaRPr lang="it-IT" sz="2800" dirty="0"/>
          </a:p>
        </p:txBody>
      </p:sp>
      <p:pic>
        <p:nvPicPr>
          <p:cNvPr id="3" name="Immagine 2" descr="Immagine che contiene vestiti, abito, uomo, persona&#10;&#10;Descrizione generata automaticamente">
            <a:extLst>
              <a:ext uri="{FF2B5EF4-FFF2-40B4-BE49-F238E27FC236}">
                <a16:creationId xmlns:a16="http://schemas.microsoft.com/office/drawing/2014/main" xmlns="" id="{184209C6-196B-33FC-F2BF-71FB384C92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485" t="20511"/>
          <a:stretch/>
        </p:blipFill>
        <p:spPr>
          <a:xfrm>
            <a:off x="5880682" y="4396083"/>
            <a:ext cx="2423822" cy="1748021"/>
          </a:xfrm>
          <a:prstGeom prst="rect">
            <a:avLst/>
          </a:prstGeom>
        </p:spPr>
      </p:pic>
      <p:pic>
        <p:nvPicPr>
          <p:cNvPr id="6" name="Immagine 5" descr="Immagine che contiene vestiti, persona, interno, Viso umano&#10;&#10;Descrizione generata automaticamente">
            <a:extLst>
              <a:ext uri="{FF2B5EF4-FFF2-40B4-BE49-F238E27FC236}">
                <a16:creationId xmlns:a16="http://schemas.microsoft.com/office/drawing/2014/main" xmlns="" id="{B794DC84-745F-1DA4-990A-71EB612B86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80276" y="4423209"/>
            <a:ext cx="2294527" cy="172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743475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immagine 5" descr="Immagine che contiene vestiti, persona, Viso umano, abito&#10;&#10;Descrizione generata automaticamente">
            <a:extLst>
              <a:ext uri="{FF2B5EF4-FFF2-40B4-BE49-F238E27FC236}">
                <a16:creationId xmlns:a16="http://schemas.microsoft.com/office/drawing/2014/main" xmlns="" id="{23074B48-33ED-10A8-42E4-651BB7CDEC8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04" t="18297" r="2704"/>
          <a:stretch/>
        </p:blipFill>
        <p:spPr>
          <a:xfrm>
            <a:off x="5300634" y="964734"/>
            <a:ext cx="6172200" cy="3981916"/>
          </a:xfrm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6E1C49D2-845F-84C7-A5DC-002A41BB06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864066"/>
            <a:ext cx="3932237" cy="437905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it-IT" sz="3000" i="1" dirty="0"/>
              <a:t>è stato correttore di bozze nel giornale TUTTOSPORT di Torino;</a:t>
            </a:r>
          </a:p>
          <a:p>
            <a:pPr lvl="0">
              <a:lnSpc>
                <a:spcPct val="100000"/>
              </a:lnSpc>
            </a:pPr>
            <a:r>
              <a:rPr lang="it-IT" sz="3000" i="1" dirty="0"/>
              <a:t>ha lavorato da dirigente presso diverse istituzioni pubbliche nazionali occupandosi di reclutamento e selezione del personale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xmlns="" val="29497264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immagine 5" descr="Immagine che contiene vestiti, persona, interno, muro&#10;&#10;Descrizione generata automaticamente">
            <a:extLst>
              <a:ext uri="{FF2B5EF4-FFF2-40B4-BE49-F238E27FC236}">
                <a16:creationId xmlns:a16="http://schemas.microsoft.com/office/drawing/2014/main" xmlns="" id="{80857CB6-5E8F-213E-66D0-641BF91DCC7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85" r="7785"/>
          <a:stretch>
            <a:fillRect/>
          </a:stretch>
        </p:blipFill>
        <p:spPr/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1EC36894-23D6-CFD7-6650-76D4D20CE4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987425"/>
            <a:ext cx="3932237" cy="4881563"/>
          </a:xfrm>
        </p:spPr>
        <p:txBody>
          <a:bodyPr>
            <a:normAutofit/>
          </a:bodyPr>
          <a:lstStyle/>
          <a:p>
            <a:r>
              <a:rPr lang="it-IT" sz="3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 è sempre impegnato a livello politico e sindacale nel rappresentare le categorie sociali più deboli, assicurandone sempre la massima visibilità e interesse</a:t>
            </a:r>
            <a:endParaRPr lang="it-IT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xmlns="" val="254218448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923</TotalTime>
  <Words>618</Words>
  <Application>Microsoft Office PowerPoint</Application>
  <PresentationFormat>Personalizzato</PresentationFormat>
  <Paragraphs>37</Paragraphs>
  <Slides>22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23" baseType="lpstr">
      <vt:lpstr>Tema di Office</vt:lpstr>
      <vt:lpstr>Diapositiva 1</vt:lpstr>
      <vt:lpstr>Diapositiva 2</vt:lpstr>
      <vt:lpstr>Sebastiano Solano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Ciao Sebastiano……..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Giuseppe Bivona</dc:creator>
  <cp:lastModifiedBy>Utente</cp:lastModifiedBy>
  <cp:revision>16</cp:revision>
  <dcterms:created xsi:type="dcterms:W3CDTF">2024-02-25T10:05:28Z</dcterms:created>
  <dcterms:modified xsi:type="dcterms:W3CDTF">2024-03-16T17:23:58Z</dcterms:modified>
</cp:coreProperties>
</file>